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5" r:id="rId5"/>
    <p:sldMasterId id="2147493658" r:id="rId6"/>
    <p:sldMasterId id="2147493672" r:id="rId7"/>
    <p:sldMasterId id="2147493697" r:id="rId8"/>
    <p:sldMasterId id="2147493708" r:id="rId9"/>
  </p:sldMasterIdLst>
  <p:notesMasterIdLst>
    <p:notesMasterId r:id="rId101"/>
  </p:notesMasterIdLst>
  <p:handoutMasterIdLst>
    <p:handoutMasterId r:id="rId102"/>
  </p:handoutMasterIdLst>
  <p:sldIdLst>
    <p:sldId id="854" r:id="rId10"/>
    <p:sldId id="1047" r:id="rId11"/>
    <p:sldId id="1051" r:id="rId12"/>
    <p:sldId id="1112" r:id="rId13"/>
    <p:sldId id="988" r:id="rId14"/>
    <p:sldId id="1115" r:id="rId15"/>
    <p:sldId id="1116" r:id="rId16"/>
    <p:sldId id="1208" r:id="rId17"/>
    <p:sldId id="1081" r:id="rId18"/>
    <p:sldId id="1100" r:id="rId19"/>
    <p:sldId id="373" r:id="rId20"/>
    <p:sldId id="374" r:id="rId21"/>
    <p:sldId id="2142532315" r:id="rId22"/>
    <p:sldId id="1097" r:id="rId23"/>
    <p:sldId id="384" r:id="rId24"/>
    <p:sldId id="385" r:id="rId25"/>
    <p:sldId id="1098" r:id="rId26"/>
    <p:sldId id="878" r:id="rId27"/>
    <p:sldId id="1101" r:id="rId28"/>
    <p:sldId id="1018" r:id="rId29"/>
    <p:sldId id="1214" r:id="rId30"/>
    <p:sldId id="2142532296" r:id="rId31"/>
    <p:sldId id="356" r:id="rId32"/>
    <p:sldId id="357" r:id="rId33"/>
    <p:sldId id="358" r:id="rId34"/>
    <p:sldId id="359" r:id="rId35"/>
    <p:sldId id="360" r:id="rId36"/>
    <p:sldId id="470" r:id="rId37"/>
    <p:sldId id="362" r:id="rId38"/>
    <p:sldId id="363" r:id="rId39"/>
    <p:sldId id="364" r:id="rId40"/>
    <p:sldId id="365" r:id="rId41"/>
    <p:sldId id="366" r:id="rId42"/>
    <p:sldId id="367" r:id="rId43"/>
    <p:sldId id="2142532297" r:id="rId44"/>
    <p:sldId id="2142532298" r:id="rId45"/>
    <p:sldId id="1078" r:id="rId46"/>
    <p:sldId id="984" r:id="rId47"/>
    <p:sldId id="985" r:id="rId48"/>
    <p:sldId id="1162" r:id="rId49"/>
    <p:sldId id="2142532299" r:id="rId50"/>
    <p:sldId id="300" r:id="rId51"/>
    <p:sldId id="408" r:id="rId52"/>
    <p:sldId id="1163" r:id="rId53"/>
    <p:sldId id="1099" r:id="rId54"/>
    <p:sldId id="2142532300" r:id="rId55"/>
    <p:sldId id="575" r:id="rId56"/>
    <p:sldId id="576" r:id="rId57"/>
    <p:sldId id="577" r:id="rId58"/>
    <p:sldId id="578" r:id="rId59"/>
    <p:sldId id="2142532316" r:id="rId60"/>
    <p:sldId id="579" r:id="rId61"/>
    <p:sldId id="340" r:id="rId62"/>
    <p:sldId id="1249" r:id="rId63"/>
    <p:sldId id="1250" r:id="rId64"/>
    <p:sldId id="1254" r:id="rId65"/>
    <p:sldId id="350" r:id="rId66"/>
    <p:sldId id="351" r:id="rId67"/>
    <p:sldId id="352" r:id="rId68"/>
    <p:sldId id="353" r:id="rId69"/>
    <p:sldId id="354" r:id="rId70"/>
    <p:sldId id="2142532307" r:id="rId71"/>
    <p:sldId id="433" r:id="rId72"/>
    <p:sldId id="434" r:id="rId73"/>
    <p:sldId id="435" r:id="rId74"/>
    <p:sldId id="436" r:id="rId75"/>
    <p:sldId id="426" r:id="rId76"/>
    <p:sldId id="427" r:id="rId77"/>
    <p:sldId id="2142532309" r:id="rId78"/>
    <p:sldId id="2142532310" r:id="rId79"/>
    <p:sldId id="2142532312" r:id="rId80"/>
    <p:sldId id="2142532313" r:id="rId81"/>
    <p:sldId id="2142532314" r:id="rId82"/>
    <p:sldId id="648" r:id="rId83"/>
    <p:sldId id="452" r:id="rId84"/>
    <p:sldId id="1074" r:id="rId85"/>
    <p:sldId id="1076" r:id="rId86"/>
    <p:sldId id="1077" r:id="rId87"/>
    <p:sldId id="1113" r:id="rId88"/>
    <p:sldId id="1114" r:id="rId89"/>
    <p:sldId id="1117" r:id="rId90"/>
    <p:sldId id="1198" r:id="rId91"/>
    <p:sldId id="1203" r:id="rId92"/>
    <p:sldId id="1204" r:id="rId93"/>
    <p:sldId id="1199" r:id="rId94"/>
    <p:sldId id="1200" r:id="rId95"/>
    <p:sldId id="1213" r:id="rId96"/>
    <p:sldId id="1202" r:id="rId97"/>
    <p:sldId id="1205" r:id="rId98"/>
    <p:sldId id="1206" r:id="rId99"/>
    <p:sldId id="1207"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p:restoredTop sz="96793"/>
  </p:normalViewPr>
  <p:slideViewPr>
    <p:cSldViewPr snapToObjects="1">
      <p:cViewPr varScale="1">
        <p:scale>
          <a:sx n="171" d="100"/>
          <a:sy n="171" d="100"/>
        </p:scale>
        <p:origin x="109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10/5/23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199168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16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950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56326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64679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1325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968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267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624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855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8814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9658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9273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831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0677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0868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60183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2294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2564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223639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274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1688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545524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006024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34466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7186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95530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72381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54866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22702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41168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22206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10/5/23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90972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372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56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10/5/23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958893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10/5/23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598969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10/5/23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947389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073785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95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34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737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37523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6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image" Target="../media/image1.emf"/><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jpe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7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408414"/>
      </p:ext>
    </p:extLst>
  </p:cSld>
  <p:clrMap bg1="lt1" tx1="dk1" bg2="lt2" tx2="dk2" accent1="accent1" accent2="accent2" accent3="accent3" accent4="accent4" accent5="accent5" accent6="accent6" hlink="hlink" folHlink="folHlink"/>
  <p:sldLayoutIdLst>
    <p:sldLayoutId id="2147493636" r:id="rId1"/>
    <p:sldLayoutId id="2147493637" r:id="rId2"/>
    <p:sldLayoutId id="2147493638" r:id="rId3"/>
    <p:sldLayoutId id="2147493639" r:id="rId4"/>
    <p:sldLayoutId id="2147493640" r:id="rId5"/>
    <p:sldLayoutId id="2147493641" r:id="rId6"/>
    <p:sldLayoutId id="2147493642" r:id="rId7"/>
    <p:sldLayoutId id="2147493643" r:id="rId8"/>
    <p:sldLayoutId id="2147493644" r:id="rId9"/>
    <p:sldLayoutId id="2147493645" r:id="rId10"/>
    <p:sldLayoutId id="2147493646" r:id="rId11"/>
    <p:sldLayoutId id="214749364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009007"/>
      </p:ext>
    </p:extLst>
  </p:cSld>
  <p:clrMap bg1="lt1" tx1="dk1" bg2="lt2" tx2="dk2" accent1="accent1" accent2="accent2" accent3="accent3" accent4="accent4" accent5="accent5" accent6="accent6" hlink="hlink" folHlink="folHlink"/>
  <p:sldLayoutIdLst>
    <p:sldLayoutId id="2147493659" r:id="rId1"/>
    <p:sldLayoutId id="2147493660" r:id="rId2"/>
    <p:sldLayoutId id="2147493661" r:id="rId3"/>
    <p:sldLayoutId id="2147493662" r:id="rId4"/>
    <p:sldLayoutId id="2147493663" r:id="rId5"/>
    <p:sldLayoutId id="2147493664" r:id="rId6"/>
    <p:sldLayoutId id="2147493665" r:id="rId7"/>
    <p:sldLayoutId id="2147493666" r:id="rId8"/>
    <p:sldLayoutId id="2147493667" r:id="rId9"/>
    <p:sldLayoutId id="2147493668" r:id="rId10"/>
    <p:sldLayoutId id="2147493669" r:id="rId11"/>
    <p:sldLayoutId id="214749367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92965608"/>
      </p:ext>
    </p:extLst>
  </p:cSld>
  <p:clrMap bg1="lt1" tx1="dk1" bg2="lt2" tx2="dk2" accent1="accent1" accent2="accent2" accent3="accent3" accent4="accent4" accent5="accent5" accent6="accent6" hlink="hlink" folHlink="folHlink"/>
  <p:sldLayoutIdLst>
    <p:sldLayoutId id="2147493698" r:id="rId1"/>
    <p:sldLayoutId id="2147493699" r:id="rId2"/>
    <p:sldLayoutId id="2147493700" r:id="rId3"/>
    <p:sldLayoutId id="2147493701" r:id="rId4"/>
    <p:sldLayoutId id="2147493702" r:id="rId5"/>
    <p:sldLayoutId id="2147493703" r:id="rId6"/>
    <p:sldLayoutId id="2147493704" r:id="rId7"/>
    <p:sldLayoutId id="2147493705" r:id="rId8"/>
    <p:sldLayoutId id="2147493706" r:id="rId9"/>
    <p:sldLayoutId id="2147493707"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5.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r>
              <a:rPr lang="en-US" dirty="0">
                <a:solidFill>
                  <a:srgbClr val="FF0000"/>
                </a:solidFill>
              </a:rPr>
              <a:t>DFF:</a:t>
            </a:r>
          </a:p>
          <a:p>
            <a:pPr marL="285750" indent="-285750">
              <a:buFont typeface="Arial" panose="020B0604020202020204" pitchFamily="34" charset="0"/>
              <a:buChar char="•"/>
            </a:pPr>
            <a:r>
              <a:rPr lang="en-US" dirty="0">
                <a:solidFill>
                  <a:srgbClr val="FF0000"/>
                </a:solidFill>
              </a:rPr>
              <a:t>We could handle the </a:t>
            </a:r>
            <a:r>
              <a:rPr lang="en-US" i="1" dirty="0">
                <a:solidFill>
                  <a:srgbClr val="FF0000"/>
                </a:solidFill>
              </a:rPr>
              <a:t>semester check</a:t>
            </a:r>
            <a:r>
              <a:rPr lang="en-US" dirty="0">
                <a:solidFill>
                  <a:srgbClr val="FF0000"/>
                </a:solidFill>
              </a:rPr>
              <a:t> with an </a:t>
            </a:r>
            <a:r>
              <a:rPr lang="en-US" i="1" dirty="0" err="1">
                <a:solidFill>
                  <a:srgbClr val="FF0000"/>
                </a:solidFill>
              </a:rPr>
              <a:t>enum</a:t>
            </a:r>
            <a:r>
              <a:rPr lang="en-US" i="1" dirty="0">
                <a:solidFill>
                  <a:srgbClr val="FF0000"/>
                </a:solidFill>
              </a:rPr>
              <a:t>.</a:t>
            </a:r>
          </a:p>
          <a:p>
            <a:pPr marL="285750" indent="-285750">
              <a:buFont typeface="Arial" panose="020B0604020202020204" pitchFamily="34" charset="0"/>
              <a:buChar char="•"/>
            </a:pPr>
            <a:r>
              <a:rPr lang="en-US" dirty="0">
                <a:solidFill>
                  <a:srgbClr val="FF0000"/>
                </a:solidFill>
              </a:rPr>
              <a:t>Switch to notebook for a slightly different example.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DE9115-7730-55D9-940D-8A772A3870F4}"/>
              </a:ext>
            </a:extLst>
          </p:cNvPr>
          <p:cNvSpPr>
            <a:spLocks noGrp="1"/>
          </p:cNvSpPr>
          <p:nvPr>
            <p:ph idx="1"/>
          </p:nvPr>
        </p:nvSpPr>
        <p:spPr/>
        <p:txBody>
          <a:bodyPr/>
          <a:lstStyle/>
          <a:p>
            <a:r>
              <a:rPr lang="en-US" dirty="0"/>
              <a:t>Do a couple of examples.</a:t>
            </a:r>
          </a:p>
        </p:txBody>
      </p:sp>
      <p:sp>
        <p:nvSpPr>
          <p:cNvPr id="3" name="Title 2">
            <a:extLst>
              <a:ext uri="{FF2B5EF4-FFF2-40B4-BE49-F238E27FC236}">
                <a16:creationId xmlns:a16="http://schemas.microsoft.com/office/drawing/2014/main" id="{BAB26183-06B3-9C6E-DFAB-9EEAD73E58CE}"/>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564322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820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r>
              <a:rPr lang="en-US" sz="1600" dirty="0">
                <a:solidFill>
                  <a:srgbClr val="FF0000"/>
                </a:solidFill>
              </a:rPr>
              <a:t>DFF:</a:t>
            </a:r>
          </a:p>
          <a:p>
            <a:pPr marL="285750" indent="-285750">
              <a:buFont typeface="Arial" panose="020B0604020202020204" pitchFamily="34" charset="0"/>
              <a:buChar char="•"/>
            </a:pPr>
            <a:r>
              <a:rPr lang="en-US" sz="1600" dirty="0">
                <a:solidFill>
                  <a:srgbClr val="FF0000"/>
                </a:solidFill>
              </a:rPr>
              <a:t>An index on (column1, column2, column3)</a:t>
            </a:r>
          </a:p>
          <a:p>
            <a:pPr marL="285750" indent="-285750">
              <a:buFont typeface="Arial" panose="020B0604020202020204" pitchFamily="34" charset="0"/>
              <a:buChar char="•"/>
            </a:pPr>
            <a:r>
              <a:rPr lang="en-US" sz="1600" dirty="0">
                <a:solidFill>
                  <a:srgbClr val="FF0000"/>
                </a:solidFill>
              </a:rPr>
              <a:t>Is also an index on (column1) and (column1, column2)</a:t>
            </a:r>
          </a:p>
          <a:p>
            <a:pPr marL="285750" indent="-285750">
              <a:buFont typeface="Arial" panose="020B0604020202020204" pitchFamily="34" charset="0"/>
              <a:buChar char="•"/>
            </a:pPr>
            <a:r>
              <a:rPr lang="en-US" sz="1600" dirty="0">
                <a:solidFill>
                  <a:srgbClr val="FF0000"/>
                </a:solidFill>
              </a:rPr>
              <a:t>But not (column2), (column3), (column2, column3).</a:t>
            </a:r>
          </a:p>
          <a:p>
            <a:pPr marL="285750" indent="-285750">
              <a:buFont typeface="Arial" panose="020B0604020202020204" pitchFamily="34" charset="0"/>
              <a:buChar char="•"/>
            </a:pPr>
            <a:r>
              <a:rPr lang="en-US" sz="1600" dirty="0">
                <a:solidFill>
                  <a:srgbClr val="FF0000"/>
                </a:solidFill>
              </a:rPr>
              <a:t>We will see “why” later in the semester.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(Including Set Membership)</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5966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Concepts Reminder</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5: ER, Relational, SQL (IV), Applications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72419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2630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72570" y="514350"/>
            <a:ext cx="8839200" cy="4114800"/>
          </a:xfrm>
        </p:spPr>
        <p:txBody>
          <a:bodyPr/>
          <a:lstStyle/>
          <a:p>
            <a:pPr>
              <a:spcBef>
                <a:spcPts val="0"/>
              </a:spcBef>
              <a:spcAft>
                <a:spcPts val="600"/>
              </a:spcAft>
            </a:pPr>
            <a:r>
              <a:rPr lang="en-US" dirty="0"/>
              <a:t>Some more relational algebra.</a:t>
            </a:r>
          </a:p>
          <a:p>
            <a:pPr>
              <a:spcBef>
                <a:spcPts val="0"/>
              </a:spcBef>
              <a:spcAft>
                <a:spcPts val="600"/>
              </a:spcAft>
            </a:pPr>
            <a:r>
              <a:rPr lang="en-US" dirty="0"/>
              <a:t>Some complex examples pulling together concepts.</a:t>
            </a:r>
          </a:p>
          <a:p>
            <a:pPr>
              <a:spcBef>
                <a:spcPts val="0"/>
              </a:spcBef>
              <a:spcAft>
                <a:spcPts val="600"/>
              </a:spcAft>
            </a:pPr>
            <a:r>
              <a:rPr lang="en-US" dirty="0"/>
              <a:t>Integrity constraints, part 2:</a:t>
            </a:r>
          </a:p>
          <a:p>
            <a:pPr lvl="1">
              <a:spcBef>
                <a:spcPts val="0"/>
              </a:spcBef>
              <a:spcAft>
                <a:spcPts val="600"/>
              </a:spcAft>
            </a:pPr>
            <a:r>
              <a:rPr lang="en-US" dirty="0"/>
              <a:t>Check Constraints</a:t>
            </a:r>
          </a:p>
          <a:p>
            <a:pPr lvl="1">
              <a:spcBef>
                <a:spcPts val="0"/>
              </a:spcBef>
              <a:spcAft>
                <a:spcPts val="600"/>
              </a:spcAft>
            </a:pPr>
            <a:r>
              <a:rPr lang="en-US" dirty="0"/>
              <a:t>Some Examples</a:t>
            </a:r>
          </a:p>
          <a:p>
            <a:pPr>
              <a:spcBef>
                <a:spcPts val="0"/>
              </a:spcBef>
              <a:spcAft>
                <a:spcPts val="600"/>
              </a:spcAft>
            </a:pPr>
            <a:r>
              <a:rPr lang="en-US" dirty="0"/>
              <a:t>Indexes: Concepts and examples.</a:t>
            </a:r>
          </a:p>
          <a:p>
            <a:pPr>
              <a:spcBef>
                <a:spcPts val="0"/>
              </a:spcBef>
              <a:spcAft>
                <a:spcPts val="600"/>
              </a:spcAft>
            </a:pPr>
            <a:r>
              <a:rPr lang="en-US" dirty="0"/>
              <a:t>Subqueries: Review and examples.</a:t>
            </a:r>
          </a:p>
          <a:p>
            <a:pPr>
              <a:spcBef>
                <a:spcPts val="0"/>
              </a:spcBef>
              <a:spcAft>
                <a:spcPts val="600"/>
              </a:spcAft>
            </a:pPr>
            <a:r>
              <a:rPr lang="en-US" dirty="0"/>
              <a:t>Views</a:t>
            </a:r>
          </a:p>
          <a:p>
            <a:pPr>
              <a:spcBef>
                <a:spcPts val="0"/>
              </a:spcBef>
              <a:spcAft>
                <a:spcPts val="600"/>
              </a:spcAft>
            </a:pPr>
            <a:r>
              <a:rPr lang="en-US" dirty="0"/>
              <a:t>Codd’s Rules</a:t>
            </a:r>
          </a:p>
          <a:p>
            <a:pPr>
              <a:spcBef>
                <a:spcPts val="0"/>
              </a:spcBef>
              <a:spcAft>
                <a:spcPts val="600"/>
              </a:spcAft>
            </a:pPr>
            <a:r>
              <a:rPr lang="en-US" dirty="0"/>
              <a:t>ER design patterns and advanced concepts.</a:t>
            </a:r>
          </a:p>
          <a:p>
            <a:pPr>
              <a:spcBef>
                <a:spcPts val="0"/>
              </a:spcBef>
              <a:spcAft>
                <a:spcPts val="600"/>
              </a:spcAft>
            </a:pPr>
            <a:r>
              <a:rPr lang="en-US" dirty="0"/>
              <a:t>Applications: REST and web applications.</a:t>
            </a:r>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41387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457200" y="830207"/>
            <a:ext cx="8381999" cy="3677840"/>
          </a:xfrm>
        </p:spPr>
        <p:txBody>
          <a:bodyPr/>
          <a:lstStyle/>
          <a:p>
            <a:r>
              <a:rPr lang="en-US" altLang="en-US" sz="1600" dirty="0"/>
              <a:t>Specification notation for defining the database schema</a:t>
            </a:r>
          </a:p>
          <a:p>
            <a:pPr lvl="1">
              <a:buFont typeface="Monotype Sorts" charset="2"/>
              <a:buNone/>
            </a:pPr>
            <a:r>
              <a:rPr lang="en-US" altLang="en-US" sz="1400" dirty="0"/>
              <a:t>Example:	</a:t>
            </a:r>
            <a:r>
              <a:rPr lang="en-US" altLang="en-US" sz="1400" b="1" dirty="0"/>
              <a:t>create table</a:t>
            </a:r>
            <a:r>
              <a:rPr lang="en-US" altLang="en-US" sz="1400" dirty="0"/>
              <a:t> </a:t>
            </a:r>
            <a:r>
              <a:rPr lang="en-US" altLang="en-US" sz="1400" i="1" dirty="0"/>
              <a:t>instructor</a:t>
            </a:r>
            <a:r>
              <a:rPr lang="en-US" altLang="en-US" sz="1400" dirty="0"/>
              <a:t> (</a:t>
            </a:r>
            <a:br>
              <a:rPr lang="en-US" altLang="en-US" sz="1400" dirty="0"/>
            </a:br>
            <a:r>
              <a:rPr lang="en-US" altLang="en-US" sz="1400" dirty="0"/>
              <a:t>                             </a:t>
            </a:r>
            <a:r>
              <a:rPr lang="en-US" altLang="en-US" sz="1400" i="1" dirty="0"/>
              <a:t>ID</a:t>
            </a:r>
            <a:r>
              <a:rPr lang="en-US" altLang="en-US" sz="1400" dirty="0"/>
              <a:t>                </a:t>
            </a:r>
            <a:r>
              <a:rPr lang="en-US" altLang="en-US" sz="1400" b="1" dirty="0"/>
              <a:t>char</a:t>
            </a:r>
            <a:r>
              <a:rPr lang="en-US" altLang="en-US" sz="1400" dirty="0"/>
              <a:t>(5),</a:t>
            </a:r>
            <a:br>
              <a:rPr lang="en-US" altLang="en-US" sz="1400" dirty="0"/>
            </a:br>
            <a:r>
              <a:rPr lang="en-US" altLang="en-US" sz="1400" dirty="0"/>
              <a:t>                             </a:t>
            </a:r>
            <a:r>
              <a:rPr lang="en-US" altLang="en-US" sz="1400" i="1" dirty="0"/>
              <a:t>name           </a:t>
            </a:r>
            <a:r>
              <a:rPr lang="en-US" altLang="en-US" sz="1400" b="1" dirty="0"/>
              <a:t>varchar</a:t>
            </a:r>
            <a:r>
              <a:rPr lang="en-US" altLang="en-US" sz="1400" dirty="0"/>
              <a:t>(20)</a:t>
            </a:r>
            <a:r>
              <a:rPr lang="en-US" altLang="en-US" sz="1400" b="1" dirty="0"/>
              <a:t>,</a:t>
            </a:r>
            <a:br>
              <a:rPr lang="en-US" altLang="en-US" sz="1400" b="1" i="1" dirty="0"/>
            </a:br>
            <a:r>
              <a:rPr lang="en-US" altLang="en-US" sz="1400" b="1" i="1" dirty="0"/>
              <a:t>                             </a:t>
            </a:r>
            <a:r>
              <a:rPr lang="en-US" altLang="en-US" sz="1400" i="1" dirty="0" err="1"/>
              <a:t>dept_name</a:t>
            </a:r>
            <a:r>
              <a:rPr lang="en-US" altLang="en-US" sz="1400" i="1" dirty="0"/>
              <a:t>  </a:t>
            </a:r>
            <a:r>
              <a:rPr lang="en-US" altLang="en-US" sz="1400" b="1" dirty="0"/>
              <a:t>varchar</a:t>
            </a:r>
            <a:r>
              <a:rPr lang="en-US" altLang="en-US" sz="1400" dirty="0"/>
              <a:t>(20),</a:t>
            </a:r>
            <a:br>
              <a:rPr lang="en-US" altLang="en-US" sz="1400" dirty="0"/>
            </a:br>
            <a:r>
              <a:rPr lang="en-US" altLang="en-US" sz="1400" dirty="0"/>
              <a:t>                             </a:t>
            </a:r>
            <a:r>
              <a:rPr lang="en-US" altLang="en-US" sz="1400" i="1" dirty="0"/>
              <a:t>salary</a:t>
            </a:r>
            <a:r>
              <a:rPr lang="en-US" altLang="en-US" sz="1400" dirty="0"/>
              <a:t>           </a:t>
            </a:r>
            <a:r>
              <a:rPr lang="en-US" altLang="en-US" sz="1400" b="1" dirty="0"/>
              <a:t>numeric</a:t>
            </a:r>
            <a:r>
              <a:rPr lang="en-US" altLang="en-US" sz="1400" dirty="0"/>
              <a:t>(8,2))</a:t>
            </a:r>
          </a:p>
          <a:p>
            <a:r>
              <a:rPr lang="en-US" altLang="en-US" sz="1600" dirty="0"/>
              <a:t>DDL compiler generates a set of table templates stored in a </a:t>
            </a:r>
            <a:r>
              <a:rPr lang="en-US" altLang="en-US" sz="1600" b="1" i="1" dirty="0">
                <a:solidFill>
                  <a:srgbClr val="002060"/>
                </a:solidFill>
              </a:rPr>
              <a:t>data dictionary</a:t>
            </a:r>
          </a:p>
          <a:p>
            <a:r>
              <a:rPr lang="en-US" altLang="en-US" sz="1600" dirty="0"/>
              <a:t>Data dictionary contains metadata (i.e., data about data)</a:t>
            </a:r>
          </a:p>
          <a:p>
            <a:pPr lvl="1"/>
            <a:r>
              <a:rPr lang="en-US" altLang="en-US" sz="1400" dirty="0"/>
              <a:t>Database schema </a:t>
            </a:r>
          </a:p>
          <a:p>
            <a:pPr lvl="1"/>
            <a:r>
              <a:rPr lang="en-US" altLang="en-US" sz="1400" dirty="0"/>
              <a:t>Integrity constraints</a:t>
            </a:r>
          </a:p>
          <a:p>
            <a:pPr lvl="2"/>
            <a:r>
              <a:rPr lang="en-US" altLang="en-US" sz="1200" dirty="0"/>
              <a:t>Primary key (ID uniquely identifies instructors)</a:t>
            </a:r>
          </a:p>
          <a:p>
            <a:pPr lvl="1"/>
            <a:r>
              <a:rPr lang="en-US" altLang="en-US" sz="1400" dirty="0"/>
              <a:t>Authorization</a:t>
            </a:r>
          </a:p>
          <a:p>
            <a:pPr lvl="2"/>
            <a:r>
              <a:rPr lang="en-US" altLang="en-US" sz="1200" dirty="0"/>
              <a:t>Who can access what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762000" y="1334691"/>
            <a:ext cx="8229600" cy="3395663"/>
          </a:xfrm>
        </p:spPr>
        <p:txBody>
          <a:bodyPr/>
          <a:lstStyle/>
          <a:p>
            <a:pPr>
              <a:lnSpc>
                <a:spcPct val="90000"/>
              </a:lnSpc>
            </a:pPr>
            <a:r>
              <a:rPr lang="en-US" altLang="en-US" sz="1600" dirty="0"/>
              <a:t>Information about relations</a:t>
            </a:r>
          </a:p>
          <a:p>
            <a:pPr lvl="1">
              <a:lnSpc>
                <a:spcPct val="90000"/>
              </a:lnSpc>
            </a:pPr>
            <a:r>
              <a:rPr lang="en-US" altLang="en-US" sz="1400" dirty="0"/>
              <a:t>names of relations</a:t>
            </a:r>
          </a:p>
          <a:p>
            <a:pPr lvl="1">
              <a:lnSpc>
                <a:spcPct val="90000"/>
              </a:lnSpc>
            </a:pPr>
            <a:r>
              <a:rPr lang="en-US" altLang="en-US" sz="1400" dirty="0"/>
              <a:t>names, types and lengths of attributes of each relation</a:t>
            </a:r>
          </a:p>
          <a:p>
            <a:pPr lvl="1">
              <a:lnSpc>
                <a:spcPct val="90000"/>
              </a:lnSpc>
            </a:pPr>
            <a:r>
              <a:rPr lang="en-US" altLang="en-US" sz="1400" dirty="0"/>
              <a:t>names and definitions of views</a:t>
            </a:r>
          </a:p>
          <a:p>
            <a:pPr lvl="1">
              <a:lnSpc>
                <a:spcPct val="90000"/>
              </a:lnSpc>
            </a:pPr>
            <a:r>
              <a:rPr lang="en-US" altLang="en-US" sz="1400" dirty="0"/>
              <a:t>integrity constraints</a:t>
            </a:r>
          </a:p>
          <a:p>
            <a:pPr>
              <a:lnSpc>
                <a:spcPct val="90000"/>
              </a:lnSpc>
            </a:pPr>
            <a:r>
              <a:rPr lang="en-US" altLang="en-US" sz="1600" dirty="0"/>
              <a:t>User and accounting information, including passwords</a:t>
            </a:r>
          </a:p>
          <a:p>
            <a:pPr>
              <a:lnSpc>
                <a:spcPct val="90000"/>
              </a:lnSpc>
            </a:pPr>
            <a:r>
              <a:rPr lang="en-US" altLang="en-US" sz="1600" dirty="0"/>
              <a:t>Statistical and descriptive data</a:t>
            </a:r>
          </a:p>
          <a:p>
            <a:pPr lvl="1">
              <a:lnSpc>
                <a:spcPct val="90000"/>
              </a:lnSpc>
            </a:pPr>
            <a:r>
              <a:rPr lang="en-US" altLang="en-US" sz="1400" dirty="0"/>
              <a:t>number of tuples in each relation</a:t>
            </a:r>
          </a:p>
          <a:p>
            <a:pPr>
              <a:lnSpc>
                <a:spcPct val="90000"/>
              </a:lnSpc>
            </a:pPr>
            <a:r>
              <a:rPr lang="en-US" altLang="en-US" sz="1600" dirty="0"/>
              <a:t>Physical file organization information</a:t>
            </a:r>
          </a:p>
          <a:p>
            <a:pPr lvl="1">
              <a:lnSpc>
                <a:spcPct val="90000"/>
              </a:lnSpc>
            </a:pPr>
            <a:r>
              <a:rPr lang="en-US" altLang="en-US" sz="1400" dirty="0"/>
              <a:t>How relation is stored (sequential/hash/…)</a:t>
            </a:r>
          </a:p>
          <a:p>
            <a:pPr lvl="1">
              <a:lnSpc>
                <a:spcPct val="90000"/>
              </a:lnSpc>
            </a:pPr>
            <a:r>
              <a:rPr lang="en-US" altLang="en-US" sz="1400" dirty="0"/>
              <a:t>Physical location of relation </a:t>
            </a:r>
          </a:p>
          <a:p>
            <a:pPr>
              <a:lnSpc>
                <a:spcPct val="90000"/>
              </a:lnSpc>
            </a:pPr>
            <a:r>
              <a:rPr lang="en-US" altLang="en-US" sz="1600"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idx="1"/>
          </p:nvPr>
        </p:nvSpPr>
        <p:spPr>
          <a:noFill/>
        </p:spPr>
        <p:txBody>
          <a:bodyPr/>
          <a:lstStyle/>
          <a:p>
            <a:r>
              <a:rPr lang="en-US" altLang="en-US" dirty="0"/>
              <a:t>Relational representation on disk</a:t>
            </a:r>
          </a:p>
          <a:p>
            <a:r>
              <a:rPr lang="en-US" altLang="en-US" dirty="0"/>
              <a:t>Specialized data structures designed for efficient access, in memory</a:t>
            </a:r>
          </a:p>
        </p:txBody>
      </p:sp>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28750"/>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189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Design Patterns and Advanced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Modeling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9922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194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1257438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3552851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74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A7EF2D-729E-1448-8C6C-6BCCE09F351A}"/>
              </a:ext>
            </a:extLst>
          </p:cNvPr>
          <p:cNvSpPr>
            <a:spLocks noGrp="1"/>
          </p:cNvSpPr>
          <p:nvPr>
            <p:ph type="title"/>
          </p:nvPr>
        </p:nvSpPr>
        <p:spPr/>
        <p:txBody>
          <a:bodyPr/>
          <a:lstStyle/>
          <a:p>
            <a:r>
              <a:rPr lang="en-US" dirty="0"/>
              <a:t>Approximate Model</a:t>
            </a:r>
          </a:p>
        </p:txBody>
      </p:sp>
      <p:pic>
        <p:nvPicPr>
          <p:cNvPr id="7" name="Picture 6">
            <a:extLst>
              <a:ext uri="{FF2B5EF4-FFF2-40B4-BE49-F238E27FC236}">
                <a16:creationId xmlns:a16="http://schemas.microsoft.com/office/drawing/2014/main" id="{DC6704B7-9BBE-D84F-AC2B-7F1B242C29BD}"/>
              </a:ext>
            </a:extLst>
          </p:cNvPr>
          <p:cNvPicPr>
            <a:picLocks noChangeAspect="1"/>
          </p:cNvPicPr>
          <p:nvPr/>
        </p:nvPicPr>
        <p:blipFill>
          <a:blip r:embed="rId2"/>
          <a:stretch>
            <a:fillRect/>
          </a:stretch>
        </p:blipFill>
        <p:spPr>
          <a:xfrm>
            <a:off x="1295400" y="561031"/>
            <a:ext cx="5848350" cy="4021437"/>
          </a:xfrm>
          <a:prstGeom prst="rect">
            <a:avLst/>
          </a:prstGeom>
        </p:spPr>
      </p:pic>
    </p:spTree>
    <p:extLst>
      <p:ext uri="{BB962C8B-B14F-4D97-AF65-F5344CB8AC3E}">
        <p14:creationId xmlns:p14="http://schemas.microsoft.com/office/powerpoint/2010/main" val="380066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6F2CD-AE4D-CB48-B08B-E176EB18D101}"/>
              </a:ext>
            </a:extLst>
          </p:cNvPr>
          <p:cNvSpPr>
            <a:spLocks noGrp="1"/>
          </p:cNvSpPr>
          <p:nvPr>
            <p:ph type="title"/>
          </p:nvPr>
        </p:nvSpPr>
        <p:spPr/>
        <p:txBody>
          <a:bodyPr/>
          <a:lstStyle/>
          <a:p>
            <a:r>
              <a:rPr lang="en-US" dirty="0"/>
              <a:t>Course Number</a:t>
            </a:r>
          </a:p>
        </p:txBody>
      </p:sp>
      <p:pic>
        <p:nvPicPr>
          <p:cNvPr id="4" name="Picture 3">
            <a:extLst>
              <a:ext uri="{FF2B5EF4-FFF2-40B4-BE49-F238E27FC236}">
                <a16:creationId xmlns:a16="http://schemas.microsoft.com/office/drawing/2014/main" id="{7C269365-2B6A-FB4C-A933-6FDA797442CA}"/>
              </a:ext>
            </a:extLst>
          </p:cNvPr>
          <p:cNvPicPr>
            <a:picLocks noChangeAspect="1"/>
          </p:cNvPicPr>
          <p:nvPr/>
        </p:nvPicPr>
        <p:blipFill>
          <a:blip r:embed="rId2"/>
          <a:stretch>
            <a:fillRect/>
          </a:stretch>
        </p:blipFill>
        <p:spPr>
          <a:xfrm>
            <a:off x="5219340" y="133350"/>
            <a:ext cx="3752090" cy="4565650"/>
          </a:xfrm>
          <a:prstGeom prst="rect">
            <a:avLst/>
          </a:prstGeom>
        </p:spPr>
      </p:pic>
      <p:pic>
        <p:nvPicPr>
          <p:cNvPr id="5" name="Picture 4">
            <a:extLst>
              <a:ext uri="{FF2B5EF4-FFF2-40B4-BE49-F238E27FC236}">
                <a16:creationId xmlns:a16="http://schemas.microsoft.com/office/drawing/2014/main" id="{45DDE2A5-B621-EF48-A8DE-0DFAD665BA3D}"/>
              </a:ext>
            </a:extLst>
          </p:cNvPr>
          <p:cNvPicPr>
            <a:picLocks noChangeAspect="1"/>
          </p:cNvPicPr>
          <p:nvPr/>
        </p:nvPicPr>
        <p:blipFill>
          <a:blip r:embed="rId3"/>
          <a:stretch>
            <a:fillRect/>
          </a:stretch>
        </p:blipFill>
        <p:spPr>
          <a:xfrm>
            <a:off x="1905000" y="971316"/>
            <a:ext cx="3220551" cy="3698124"/>
          </a:xfrm>
          <a:prstGeom prst="rect">
            <a:avLst/>
          </a:prstGeom>
        </p:spPr>
      </p:pic>
      <p:sp>
        <p:nvSpPr>
          <p:cNvPr id="7" name="TextBox 6">
            <a:extLst>
              <a:ext uri="{FF2B5EF4-FFF2-40B4-BE49-F238E27FC236}">
                <a16:creationId xmlns:a16="http://schemas.microsoft.com/office/drawing/2014/main" id="{A6F76721-FF13-5F41-BCFC-A722E32DC902}"/>
              </a:ext>
            </a:extLst>
          </p:cNvPr>
          <p:cNvSpPr txBox="1"/>
          <p:nvPr/>
        </p:nvSpPr>
        <p:spPr>
          <a:xfrm>
            <a:off x="0" y="524328"/>
            <a:ext cx="5410200" cy="230832"/>
          </a:xfrm>
          <a:prstGeom prst="rect">
            <a:avLst/>
          </a:prstGeom>
          <a:noFill/>
        </p:spPr>
        <p:txBody>
          <a:bodyPr wrap="square">
            <a:spAutoFit/>
          </a:bodyPr>
          <a:lstStyle/>
          <a:p>
            <a:r>
              <a:rPr lang="en-US" sz="900" dirty="0"/>
              <a:t>https://</a:t>
            </a:r>
            <a:r>
              <a:rPr lang="en-US" sz="900" dirty="0" err="1"/>
              <a:t>www.cc-seas.columbia.edu</a:t>
            </a:r>
            <a:r>
              <a:rPr lang="en-US" sz="900" dirty="0"/>
              <a:t>/sites/</a:t>
            </a:r>
            <a:r>
              <a:rPr lang="en-US" sz="900" dirty="0" err="1"/>
              <a:t>dsa</a:t>
            </a:r>
            <a:r>
              <a:rPr lang="en-US" sz="900" dirty="0"/>
              <a:t>/files/handbooks/Columbia%20Key%20to%20Course%20Listing.pdf</a:t>
            </a:r>
          </a:p>
        </p:txBody>
      </p:sp>
    </p:spTree>
    <p:extLst>
      <p:ext uri="{BB962C8B-B14F-4D97-AF65-F5344CB8AC3E}">
        <p14:creationId xmlns:p14="http://schemas.microsoft.com/office/powerpoint/2010/main" val="3138917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8DC3D-26D1-9E44-BA86-56E46F9BB66E}"/>
              </a:ext>
            </a:extLst>
          </p:cNvPr>
          <p:cNvSpPr>
            <a:spLocks noGrp="1"/>
          </p:cNvSpPr>
          <p:nvPr>
            <p:ph type="title"/>
          </p:nvPr>
        </p:nvSpPr>
        <p:spPr/>
        <p:txBody>
          <a:bodyPr/>
          <a:lstStyle/>
          <a:p>
            <a:r>
              <a:rPr lang="en-US" dirty="0"/>
              <a:t>Columbia Open Data Service</a:t>
            </a:r>
          </a:p>
        </p:txBody>
      </p:sp>
      <p:pic>
        <p:nvPicPr>
          <p:cNvPr id="4" name="Picture 3">
            <a:extLst>
              <a:ext uri="{FF2B5EF4-FFF2-40B4-BE49-F238E27FC236}">
                <a16:creationId xmlns:a16="http://schemas.microsoft.com/office/drawing/2014/main" id="{7655FE72-BC1F-3247-BE40-A5517A904CDA}"/>
              </a:ext>
            </a:extLst>
          </p:cNvPr>
          <p:cNvPicPr>
            <a:picLocks noChangeAspect="1"/>
          </p:cNvPicPr>
          <p:nvPr/>
        </p:nvPicPr>
        <p:blipFill>
          <a:blip r:embed="rId2"/>
          <a:stretch>
            <a:fillRect/>
          </a:stretch>
        </p:blipFill>
        <p:spPr>
          <a:xfrm>
            <a:off x="762000" y="560572"/>
            <a:ext cx="6883400" cy="4022355"/>
          </a:xfrm>
          <a:prstGeom prst="rect">
            <a:avLst/>
          </a:prstGeom>
        </p:spPr>
      </p:pic>
    </p:spTree>
    <p:extLst>
      <p:ext uri="{BB962C8B-B14F-4D97-AF65-F5344CB8AC3E}">
        <p14:creationId xmlns:p14="http://schemas.microsoft.com/office/powerpoint/2010/main" val="2315337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 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Tree>
    <p:extLst>
      <p:ext uri="{BB962C8B-B14F-4D97-AF65-F5344CB8AC3E}">
        <p14:creationId xmlns:p14="http://schemas.microsoft.com/office/powerpoint/2010/main" val="1724341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(Classic Models, </a:t>
            </a:r>
            <a:r>
              <a:rPr lang="en-US" altLang="en-US" sz="2800" i="1" dirty="0" err="1">
                <a:solidFill>
                  <a:prstClr val="white"/>
                </a:solidFill>
              </a:rPr>
              <a:t>DataGrip</a:t>
            </a:r>
            <a:r>
              <a:rPr lang="en-US" altLang="en-US" sz="2800" i="1" dirty="0">
                <a:solidFill>
                  <a:prstClr val="white"/>
                </a:solidFill>
              </a:rPr>
              <a: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2639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not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Tree>
    <p:extLst>
      <p:ext uri="{BB962C8B-B14F-4D97-AF65-F5344CB8AC3E}">
        <p14:creationId xmlns:p14="http://schemas.microsoft.com/office/powerpoint/2010/main" val="681540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304800" y="1809750"/>
            <a:ext cx="8763000" cy="369332"/>
          </a:xfrm>
          <a:prstGeom prst="rect">
            <a:avLst/>
          </a:prstGeom>
          <a:noFill/>
        </p:spPr>
        <p:txBody>
          <a:bodyPr wrap="square">
            <a:spAutoFit/>
          </a:bodyPr>
          <a:lstStyle/>
          <a:p>
            <a:r>
              <a:rPr lang="en-US" dirty="0" err="1"/>
              <a:t>jdbc:mysql</a:t>
            </a:r>
            <a:r>
              <a:rPr lang="en-US" dirty="0"/>
              <a:t>://columbia-examples.ckkqqktwkcji.us-east-1.rds.amazonaws.com:3306</a:t>
            </a:r>
          </a:p>
        </p:txBody>
      </p:sp>
    </p:spTree>
    <p:extLst>
      <p:ext uri="{BB962C8B-B14F-4D97-AF65-F5344CB8AC3E}">
        <p14:creationId xmlns:p14="http://schemas.microsoft.com/office/powerpoint/2010/main" val="2252940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 Part 2</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4650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Simple web application template.</a:t>
            </a:r>
          </a:p>
          <a:p>
            <a:r>
              <a:rPr lang="en-US" dirty="0"/>
              <a:t>Calling some cloud APIs.</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and Visualization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(Walk through the data sets and visualizations)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498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66109</TotalTime>
  <Words>6147</Words>
  <Application>Microsoft Macintosh PowerPoint</Application>
  <PresentationFormat>On-screen Show (16:9)</PresentationFormat>
  <Paragraphs>639</Paragraphs>
  <Slides>91</Slides>
  <Notes>50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91</vt:i4>
      </vt:variant>
    </vt:vector>
  </HeadingPairs>
  <TitlesOfParts>
    <vt:vector size="107" baseType="lpstr">
      <vt:lpstr>Arial</vt:lpstr>
      <vt:lpstr>Calibri</vt:lpstr>
      <vt:lpstr>Helvetica</vt:lpstr>
      <vt:lpstr>Monotype Sorts</vt:lpstr>
      <vt:lpstr>Museo For Dell</vt:lpstr>
      <vt:lpstr>Museo Sans For Dell</vt:lpstr>
      <vt:lpstr>source-serif-pro</vt:lpstr>
      <vt:lpstr>Times New Roman</vt:lpstr>
      <vt:lpstr>Webdings</vt:lpstr>
      <vt:lpstr>Wingdings</vt:lpstr>
      <vt:lpstr>Office Theme</vt:lpstr>
      <vt:lpstr>5_db-5-grey</vt:lpstr>
      <vt:lpstr>4_db-5-grey</vt:lpstr>
      <vt:lpstr>6_db-5-grey</vt:lpstr>
      <vt:lpstr>1_Office Theme</vt:lpstr>
      <vt:lpstr>2_db-5-grey</vt:lpstr>
      <vt:lpstr>PowerPoint Presentation</vt:lpstr>
      <vt:lpstr>PowerPoint Presentation</vt:lpstr>
      <vt:lpstr>Contents</vt:lpstr>
      <vt:lpstr>PowerPoint Presentation</vt:lpstr>
      <vt:lpstr>What are all those other Symbols?</vt:lpstr>
      <vt:lpstr>Anti – Join</vt:lpstr>
      <vt:lpstr>Group By, Order By</vt:lpstr>
      <vt:lpstr>PowerPoint Presentation</vt:lpstr>
      <vt:lpstr>PowerPoint Presentation</vt:lpstr>
      <vt:lpstr>Simple Example</vt:lpstr>
      <vt:lpstr>The check clause</vt:lpstr>
      <vt:lpstr>Referential Integrity</vt:lpstr>
      <vt:lpstr>Examples</vt:lpstr>
      <vt:lpstr>PowerPoint Presentation</vt:lpstr>
      <vt:lpstr>Index Creation</vt:lpstr>
      <vt:lpstr>Index Creation Example</vt:lpstr>
      <vt:lpstr>PowerPoint Presentation</vt:lpstr>
      <vt:lpstr>PowerPoint Presentation</vt:lpstr>
      <vt:lpstr>Nested Subqueries</vt:lpstr>
      <vt:lpstr>Consider a Subquery Tables</vt:lpstr>
      <vt:lpstr>PowerPoint Presentation</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Codd’s 12 Rules</vt:lpstr>
      <vt:lpstr>Codd’s 12 Rules</vt:lpstr>
      <vt:lpstr>Codd’s 12 Rules</vt:lpstr>
      <vt:lpstr>NULL and Correct Answers</vt:lpstr>
      <vt:lpstr>Metadata and Catalog</vt:lpstr>
      <vt:lpstr>Data Definition Language (DDL)</vt:lpstr>
      <vt:lpstr>Data Dictionary Storage</vt:lpstr>
      <vt:lpstr>Relational Representation of System Metadata</vt:lpstr>
      <vt:lpstr>MySQL Catalog (Information_Schema)</vt:lpstr>
      <vt:lpstr>PowerPoint Presentation</vt:lpstr>
      <vt:lpstr>PowerPoint Presentation</vt:lpstr>
      <vt:lpstr>Weak Entity Sets</vt:lpstr>
      <vt:lpstr>Weak Entity Sets (Cont.)</vt:lpstr>
      <vt:lpstr>Weak Entity Sets (Cont.)</vt:lpstr>
      <vt:lpstr>Expressing Weak Entity Sets</vt:lpstr>
      <vt:lpstr>An Example – Classic Models </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lpstr>Approximate Model</vt:lpstr>
      <vt:lpstr>Course Number</vt:lpstr>
      <vt:lpstr>Columbia Open Data Service</vt:lpstr>
      <vt:lpstr>Associative Entity</vt:lpstr>
      <vt:lpstr>Associative Entity</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Walkthrough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603</cp:revision>
  <cp:lastPrinted>2021-09-23T10:10:07Z</cp:lastPrinted>
  <dcterms:created xsi:type="dcterms:W3CDTF">2010-04-12T23:12:02Z</dcterms:created>
  <dcterms:modified xsi:type="dcterms:W3CDTF">2023-10-05T20:15:54Z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